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6" r:id="rId1"/>
  </p:sldMasterIdLst>
  <p:notesMasterIdLst>
    <p:notesMasterId r:id="rId22"/>
  </p:notesMasterIdLst>
  <p:handoutMasterIdLst>
    <p:handoutMasterId r:id="rId23"/>
  </p:handoutMasterIdLst>
  <p:sldIdLst>
    <p:sldId id="373" r:id="rId2"/>
    <p:sldId id="534" r:id="rId3"/>
    <p:sldId id="492" r:id="rId4"/>
    <p:sldId id="494" r:id="rId5"/>
    <p:sldId id="522" r:id="rId6"/>
    <p:sldId id="529" r:id="rId7"/>
    <p:sldId id="523" r:id="rId8"/>
    <p:sldId id="546" r:id="rId9"/>
    <p:sldId id="547" r:id="rId10"/>
    <p:sldId id="519" r:id="rId11"/>
    <p:sldId id="555" r:id="rId12"/>
    <p:sldId id="556" r:id="rId13"/>
    <p:sldId id="557" r:id="rId14"/>
    <p:sldId id="533" r:id="rId15"/>
    <p:sldId id="530" r:id="rId16"/>
    <p:sldId id="535" r:id="rId17"/>
    <p:sldId id="526" r:id="rId18"/>
    <p:sldId id="553" r:id="rId19"/>
    <p:sldId id="554" r:id="rId20"/>
    <p:sldId id="536" r:id="rId21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3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6" autoAdjust="0"/>
    <p:restoredTop sz="96753" autoAdjust="0"/>
  </p:normalViewPr>
  <p:slideViewPr>
    <p:cSldViewPr>
      <p:cViewPr varScale="1">
        <p:scale>
          <a:sx n="82" d="100"/>
          <a:sy n="82" d="100"/>
        </p:scale>
        <p:origin x="147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2964"/>
    </p:cViewPr>
  </p:sorterViewPr>
  <p:notesViewPr>
    <p:cSldViewPr>
      <p:cViewPr varScale="1">
        <p:scale>
          <a:sx n="58" d="100"/>
          <a:sy n="58" d="100"/>
        </p:scale>
        <p:origin x="-1782" y="-90"/>
      </p:cViewPr>
      <p:guideLst>
        <p:guide orient="horz" pos="3023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91934" cy="473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82" tIns="47541" rIns="95082" bIns="47541" numCol="1" anchor="t" anchorCtr="0" compatLnSpc="1">
            <a:prstTxWarp prst="textNoShape">
              <a:avLst/>
            </a:prstTxWarp>
          </a:bodyPr>
          <a:lstStyle>
            <a:lvl1pPr defTabSz="951023" eaLnBrk="0" hangingPunct="0">
              <a:defRPr sz="13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50361" y="0"/>
            <a:ext cx="3191933" cy="473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82" tIns="47541" rIns="95082" bIns="47541" numCol="1" anchor="t" anchorCtr="0" compatLnSpc="1">
            <a:prstTxWarp prst="textNoShape">
              <a:avLst/>
            </a:prstTxWarp>
          </a:bodyPr>
          <a:lstStyle>
            <a:lvl1pPr algn="r" defTabSz="951023" eaLnBrk="0" hangingPunct="0">
              <a:defRPr sz="13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42973"/>
            <a:ext cx="3191934" cy="4731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82" tIns="47541" rIns="95082" bIns="47541" numCol="1" anchor="b" anchorCtr="0" compatLnSpc="1">
            <a:prstTxWarp prst="textNoShape">
              <a:avLst/>
            </a:prstTxWarp>
          </a:bodyPr>
          <a:lstStyle>
            <a:lvl1pPr defTabSz="951023" eaLnBrk="0" hangingPunct="0">
              <a:defRPr sz="13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50361" y="9142973"/>
            <a:ext cx="3191933" cy="4731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82" tIns="47541" rIns="95082" bIns="47541" numCol="1" anchor="b" anchorCtr="0" compatLnSpc="1">
            <a:prstTxWarp prst="textNoShape">
              <a:avLst/>
            </a:prstTxWarp>
          </a:bodyPr>
          <a:lstStyle>
            <a:lvl1pPr algn="r" defTabSz="951023" eaLnBrk="0" hangingPunct="0">
              <a:defRPr sz="13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80BC86E3-58F1-4757-A294-3B99DC5BAE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6324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79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5" rIns="96651" bIns="48325" numCol="1" anchor="t" anchorCtr="0" compatLnSpc="1">
            <a:prstTxWarp prst="textNoShape">
              <a:avLst/>
            </a:prstTxWarp>
          </a:bodyPr>
          <a:lstStyle>
            <a:lvl1pPr defTabSz="967766" eaLnBrk="0" hangingPunct="0">
              <a:defRPr sz="13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4339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4145280" y="0"/>
            <a:ext cx="3169920" cy="479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5" rIns="96651" bIns="48325" numCol="1" anchor="t" anchorCtr="0" compatLnSpc="1">
            <a:prstTxWarp prst="textNoShape">
              <a:avLst/>
            </a:prstTxWarp>
          </a:bodyPr>
          <a:lstStyle>
            <a:lvl1pPr algn="r" defTabSz="967766" eaLnBrk="0" hangingPunct="0">
              <a:defRPr sz="13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434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797425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1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5360" y="4560695"/>
            <a:ext cx="5364480" cy="43199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5" rIns="96651" bIns="483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14342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389"/>
            <a:ext cx="3169920" cy="479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5" rIns="96651" bIns="48325" numCol="1" anchor="b" anchorCtr="0" compatLnSpc="1">
            <a:prstTxWarp prst="textNoShape">
              <a:avLst/>
            </a:prstTxWarp>
          </a:bodyPr>
          <a:lstStyle>
            <a:lvl1pPr defTabSz="967766" eaLnBrk="0" hangingPunct="0">
              <a:defRPr sz="13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4343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5280" y="9121389"/>
            <a:ext cx="3169920" cy="479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5" rIns="96651" bIns="48325" numCol="1" anchor="b" anchorCtr="0" compatLnSpc="1">
            <a:prstTxWarp prst="textNoShape">
              <a:avLst/>
            </a:prstTxWarp>
          </a:bodyPr>
          <a:lstStyle>
            <a:lvl1pPr algn="r" defTabSz="967766" eaLnBrk="0" hangingPunct="0">
              <a:defRPr sz="13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2DA14C22-54E6-44BD-AAE0-24DC4256A3D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71976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197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3072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This is how we score SCCX cases:  DXJ will be 20%.  The rest will be equally weighted criteria points (findings, labs, etc).  At least 10 cases will be needed to pass the exam.  Patient Satisfaction considered separately:  must be rated 80% in AT LEAST 11 of 14 cases.</a:t>
            </a:r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1316E1-E054-4491-8D95-807CCD6C3099}" type="slidenum">
              <a:rPr lang="en-US" smtClean="0">
                <a:ea typeface="MS PGothic" pitchFamily="34" charset="-128"/>
              </a:rPr>
              <a:pPr/>
              <a:t>15</a:t>
            </a:fld>
            <a:endParaRPr lang="en-US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651457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7468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6260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There is a page on the curriculum</a:t>
            </a:r>
            <a:r>
              <a:rPr lang="en-US" baseline="0" dirty="0"/>
              <a:t> </a:t>
            </a:r>
            <a:r>
              <a:rPr lang="en-US" dirty="0"/>
              <a:t>website where materials related to the SCCX will be available:</a:t>
            </a:r>
            <a:r>
              <a:rPr lang="en-US" baseline="0" dirty="0"/>
              <a:t>  schedules, instructions, review materials…  For example, these slides will be posted there for later reference.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4965B-0569-4C74-90A0-DDD3ACF54DE1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5023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7425" cy="3598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ANY QUESTIONS?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4965B-0569-4C74-90A0-DDD3ACF54DE1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6110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5862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5176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4575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7644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5867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935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97030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2401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490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6213"/>
            <a:ext cx="7772400" cy="678968"/>
          </a:xfrm>
        </p:spPr>
        <p:txBody>
          <a:bodyPr anchor="t" anchorCtr="0"/>
          <a:lstStyle>
            <a:lvl1pPr algn="l">
              <a:defRPr sz="4236" cap="none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797842"/>
            <a:ext cx="6858000" cy="8891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18" b="1" i="0" baseline="0">
                <a:solidFill>
                  <a:schemeClr val="bg1"/>
                </a:solidFill>
              </a:defRPr>
            </a:lvl1pPr>
            <a:lvl2pPr marL="443777" indent="0" algn="ctr">
              <a:buNone/>
              <a:defRPr sz="1941"/>
            </a:lvl2pPr>
            <a:lvl3pPr marL="887553" indent="0" algn="ctr">
              <a:buNone/>
              <a:defRPr sz="1747"/>
            </a:lvl3pPr>
            <a:lvl4pPr marL="1331330" indent="0" algn="ctr">
              <a:buNone/>
              <a:defRPr sz="1553"/>
            </a:lvl4pPr>
            <a:lvl5pPr marL="1775106" indent="0" algn="ctr">
              <a:buNone/>
              <a:defRPr sz="1553"/>
            </a:lvl5pPr>
            <a:lvl6pPr marL="2218883" indent="0" algn="ctr">
              <a:buNone/>
              <a:defRPr sz="1553"/>
            </a:lvl6pPr>
            <a:lvl7pPr marL="2662660" indent="0" algn="ctr">
              <a:buNone/>
              <a:defRPr sz="1553"/>
            </a:lvl7pPr>
            <a:lvl8pPr marL="3106436" indent="0" algn="ctr">
              <a:buNone/>
              <a:defRPr sz="1553"/>
            </a:lvl8pPr>
            <a:lvl9pPr marL="3550213" indent="0" algn="ctr">
              <a:buNone/>
              <a:defRPr sz="155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3771232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 b="1" i="0" baseline="0">
                <a:solidFill>
                  <a:schemeClr val="bg1"/>
                </a:solidFill>
              </a:defRPr>
            </a:lvl1pPr>
          </a:lstStyle>
          <a:p>
            <a:fld id="{F09292F8-EC2C-8344-8F7F-9BC130EF9FE0}" type="datetimeFigureOut">
              <a:rPr lang="en-US" smtClean="0"/>
              <a:pPr/>
              <a:t>2/24/2023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4412" y="5720215"/>
            <a:ext cx="1422437" cy="784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169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002BC-C8DD-1842-A576-D47577C8FA5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705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674521"/>
            <a:ext cx="2949178" cy="1382879"/>
          </a:xfrm>
        </p:spPr>
        <p:txBody>
          <a:bodyPr anchor="b"/>
          <a:lstStyle>
            <a:lvl1pPr>
              <a:defRPr sz="310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106"/>
            </a:lvl1pPr>
            <a:lvl2pPr>
              <a:defRPr sz="2718"/>
            </a:lvl2pPr>
            <a:lvl3pPr>
              <a:defRPr sz="2330"/>
            </a:lvl3pPr>
            <a:lvl4pPr>
              <a:defRPr sz="1941"/>
            </a:lvl4pPr>
            <a:lvl5pPr>
              <a:defRPr sz="1941"/>
            </a:lvl5pPr>
            <a:lvl6pPr>
              <a:defRPr sz="1941"/>
            </a:lvl6pPr>
            <a:lvl7pPr>
              <a:defRPr sz="1941"/>
            </a:lvl7pPr>
            <a:lvl8pPr>
              <a:defRPr sz="1941"/>
            </a:lvl8pPr>
            <a:lvl9pPr>
              <a:defRPr sz="194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553"/>
            </a:lvl1pPr>
            <a:lvl2pPr marL="443777" indent="0">
              <a:buNone/>
              <a:defRPr sz="1359"/>
            </a:lvl2pPr>
            <a:lvl3pPr marL="887553" indent="0">
              <a:buNone/>
              <a:defRPr sz="1165"/>
            </a:lvl3pPr>
            <a:lvl4pPr marL="1331330" indent="0">
              <a:buNone/>
              <a:defRPr sz="971"/>
            </a:lvl4pPr>
            <a:lvl5pPr marL="1775106" indent="0">
              <a:buNone/>
              <a:defRPr sz="971"/>
            </a:lvl5pPr>
            <a:lvl6pPr marL="2218883" indent="0">
              <a:buNone/>
              <a:defRPr sz="971"/>
            </a:lvl6pPr>
            <a:lvl7pPr marL="2662660" indent="0">
              <a:buNone/>
              <a:defRPr sz="971"/>
            </a:lvl7pPr>
            <a:lvl8pPr marL="3106436" indent="0">
              <a:buNone/>
              <a:defRPr sz="971"/>
            </a:lvl8pPr>
            <a:lvl9pPr marL="3550213" indent="0">
              <a:buNone/>
              <a:defRPr sz="97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416260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674521"/>
            <a:ext cx="2949178" cy="1382879"/>
          </a:xfrm>
        </p:spPr>
        <p:txBody>
          <a:bodyPr anchor="b"/>
          <a:lstStyle>
            <a:lvl1pPr>
              <a:defRPr sz="310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106"/>
            </a:lvl1pPr>
            <a:lvl2pPr marL="443777" indent="0">
              <a:buNone/>
              <a:defRPr sz="2718"/>
            </a:lvl2pPr>
            <a:lvl3pPr marL="887553" indent="0">
              <a:buNone/>
              <a:defRPr sz="2330"/>
            </a:lvl3pPr>
            <a:lvl4pPr marL="1331330" indent="0">
              <a:buNone/>
              <a:defRPr sz="1941"/>
            </a:lvl4pPr>
            <a:lvl5pPr marL="1775106" indent="0">
              <a:buNone/>
              <a:defRPr sz="1941"/>
            </a:lvl5pPr>
            <a:lvl6pPr marL="2218883" indent="0">
              <a:buNone/>
              <a:defRPr sz="1941"/>
            </a:lvl6pPr>
            <a:lvl7pPr marL="2662660" indent="0">
              <a:buNone/>
              <a:defRPr sz="1941"/>
            </a:lvl7pPr>
            <a:lvl8pPr marL="3106436" indent="0">
              <a:buNone/>
              <a:defRPr sz="1941"/>
            </a:lvl8pPr>
            <a:lvl9pPr marL="3550213" indent="0">
              <a:buNone/>
              <a:defRPr sz="1941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553"/>
            </a:lvl1pPr>
            <a:lvl2pPr marL="443777" indent="0">
              <a:buNone/>
              <a:defRPr sz="1359"/>
            </a:lvl2pPr>
            <a:lvl3pPr marL="887553" indent="0">
              <a:buNone/>
              <a:defRPr sz="1165"/>
            </a:lvl3pPr>
            <a:lvl4pPr marL="1331330" indent="0">
              <a:buNone/>
              <a:defRPr sz="971"/>
            </a:lvl4pPr>
            <a:lvl5pPr marL="1775106" indent="0">
              <a:buNone/>
              <a:defRPr sz="971"/>
            </a:lvl5pPr>
            <a:lvl6pPr marL="2218883" indent="0">
              <a:buNone/>
              <a:defRPr sz="971"/>
            </a:lvl6pPr>
            <a:lvl7pPr marL="2662660" indent="0">
              <a:buNone/>
              <a:defRPr sz="971"/>
            </a:lvl7pPr>
            <a:lvl8pPr marL="3106436" indent="0">
              <a:buNone/>
              <a:defRPr sz="971"/>
            </a:lvl8pPr>
            <a:lvl9pPr marL="3550213" indent="0">
              <a:buNone/>
              <a:defRPr sz="97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834801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002BC-C8DD-1842-A576-D47577C8FA5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0554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97407" y="365125"/>
            <a:ext cx="917944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002BC-C8DD-1842-A576-D47577C8FA5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145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216" y="1626676"/>
            <a:ext cx="5842640" cy="1254642"/>
          </a:xfrm>
        </p:spPr>
        <p:txBody>
          <a:bodyPr anchor="t" anchorCtr="0"/>
          <a:lstStyle>
            <a:lvl1pPr>
              <a:defRPr sz="4236" cap="none" baseline="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701216" y="3332597"/>
            <a:ext cx="5842640" cy="8891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18" b="1" i="0" baseline="0">
                <a:solidFill>
                  <a:schemeClr val="bg1"/>
                </a:solidFill>
              </a:defRPr>
            </a:lvl1pPr>
            <a:lvl2pPr marL="443777" indent="0" algn="ctr">
              <a:buNone/>
              <a:defRPr sz="1941"/>
            </a:lvl2pPr>
            <a:lvl3pPr marL="887553" indent="0" algn="ctr">
              <a:buNone/>
              <a:defRPr sz="1747"/>
            </a:lvl3pPr>
            <a:lvl4pPr marL="1331330" indent="0" algn="ctr">
              <a:buNone/>
              <a:defRPr sz="1553"/>
            </a:lvl4pPr>
            <a:lvl5pPr marL="1775106" indent="0" algn="ctr">
              <a:buNone/>
              <a:defRPr sz="1553"/>
            </a:lvl5pPr>
            <a:lvl6pPr marL="2218883" indent="0" algn="ctr">
              <a:buNone/>
              <a:defRPr sz="1553"/>
            </a:lvl6pPr>
            <a:lvl7pPr marL="2662660" indent="0" algn="ctr">
              <a:buNone/>
              <a:defRPr sz="1553"/>
            </a:lvl7pPr>
            <a:lvl8pPr marL="3106436" indent="0" algn="ctr">
              <a:buNone/>
              <a:defRPr sz="1553"/>
            </a:lvl8pPr>
            <a:lvl9pPr marL="3550213" indent="0" algn="ctr">
              <a:buNone/>
              <a:defRPr sz="155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565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203846" y="4469322"/>
            <a:ext cx="5842640" cy="1254642"/>
          </a:xfrm>
        </p:spPr>
        <p:txBody>
          <a:bodyPr anchor="t" anchorCtr="0"/>
          <a:lstStyle>
            <a:lvl1pPr>
              <a:defRPr sz="4236" cap="none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1203846" y="5837502"/>
            <a:ext cx="4421744" cy="795337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18" b="1" i="0" baseline="0">
                <a:solidFill>
                  <a:schemeClr val="tx2"/>
                </a:solidFill>
              </a:defRPr>
            </a:lvl1pPr>
            <a:lvl2pPr marL="443777" indent="0" algn="ctr">
              <a:buNone/>
              <a:defRPr sz="1941"/>
            </a:lvl2pPr>
            <a:lvl3pPr marL="887553" indent="0" algn="ctr">
              <a:buNone/>
              <a:defRPr sz="1747"/>
            </a:lvl3pPr>
            <a:lvl4pPr marL="1331330" indent="0" algn="ctr">
              <a:buNone/>
              <a:defRPr sz="1553"/>
            </a:lvl4pPr>
            <a:lvl5pPr marL="1775106" indent="0" algn="ctr">
              <a:buNone/>
              <a:defRPr sz="1553"/>
            </a:lvl5pPr>
            <a:lvl6pPr marL="2218883" indent="0" algn="ctr">
              <a:buNone/>
              <a:defRPr sz="1553"/>
            </a:lvl6pPr>
            <a:lvl7pPr marL="2662660" indent="0" algn="ctr">
              <a:buNone/>
              <a:defRPr sz="1553"/>
            </a:lvl7pPr>
            <a:lvl8pPr marL="3106436" indent="0" algn="ctr">
              <a:buNone/>
              <a:defRPr sz="1553"/>
            </a:lvl8pPr>
            <a:lvl9pPr marL="3550213" indent="0" algn="ctr">
              <a:buNone/>
              <a:defRPr sz="155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492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377" r="74747" b="2"/>
          <a:stretch/>
        </p:blipFill>
        <p:spPr>
          <a:xfrm>
            <a:off x="0" y="6129618"/>
            <a:ext cx="2309091" cy="72838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096" b="87092"/>
          <a:stretch/>
        </p:blipFill>
        <p:spPr>
          <a:xfrm>
            <a:off x="6592455" y="0"/>
            <a:ext cx="2551545" cy="88526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9311" y="188634"/>
            <a:ext cx="6579424" cy="458972"/>
          </a:xfrm>
        </p:spPr>
        <p:txBody>
          <a:bodyPr wrap="square"/>
          <a:lstStyle>
            <a:lvl1pPr>
              <a:defRPr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002BC-C8DD-1842-A576-D47577C8FA5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960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45" t="46732"/>
          <a:stretch/>
        </p:blipFill>
        <p:spPr>
          <a:xfrm>
            <a:off x="1558637" y="3204883"/>
            <a:ext cx="7585361" cy="365311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002BC-C8DD-1842-A576-D47577C8FA5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9311" y="1125800"/>
            <a:ext cx="8506045" cy="484476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1560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0562" y="5516179"/>
            <a:ext cx="1721150" cy="94933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0562" y="4305741"/>
            <a:ext cx="5499933" cy="1070165"/>
          </a:xfrm>
        </p:spPr>
        <p:txBody>
          <a:bodyPr anchor="ctr" anchorCtr="0"/>
          <a:lstStyle>
            <a:lvl1pPr>
              <a:defRPr sz="3530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600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002BC-C8DD-1842-A576-D47577C8FA5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407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330" b="1"/>
            </a:lvl1pPr>
            <a:lvl2pPr marL="443777" indent="0">
              <a:buNone/>
              <a:defRPr sz="1941" b="1"/>
            </a:lvl2pPr>
            <a:lvl3pPr marL="887553" indent="0">
              <a:buNone/>
              <a:defRPr sz="1747" b="1"/>
            </a:lvl3pPr>
            <a:lvl4pPr marL="1331330" indent="0">
              <a:buNone/>
              <a:defRPr sz="1553" b="1"/>
            </a:lvl4pPr>
            <a:lvl5pPr marL="1775106" indent="0">
              <a:buNone/>
              <a:defRPr sz="1553" b="1"/>
            </a:lvl5pPr>
            <a:lvl6pPr marL="2218883" indent="0">
              <a:buNone/>
              <a:defRPr sz="1553" b="1"/>
            </a:lvl6pPr>
            <a:lvl7pPr marL="2662660" indent="0">
              <a:buNone/>
              <a:defRPr sz="1553" b="1"/>
            </a:lvl7pPr>
            <a:lvl8pPr marL="3106436" indent="0">
              <a:buNone/>
              <a:defRPr sz="1553" b="1"/>
            </a:lvl8pPr>
            <a:lvl9pPr marL="3550213" indent="0">
              <a:buNone/>
              <a:defRPr sz="155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330" b="1"/>
            </a:lvl1pPr>
            <a:lvl2pPr marL="443777" indent="0">
              <a:buNone/>
              <a:defRPr sz="1941" b="1"/>
            </a:lvl2pPr>
            <a:lvl3pPr marL="887553" indent="0">
              <a:buNone/>
              <a:defRPr sz="1747" b="1"/>
            </a:lvl3pPr>
            <a:lvl4pPr marL="1331330" indent="0">
              <a:buNone/>
              <a:defRPr sz="1553" b="1"/>
            </a:lvl4pPr>
            <a:lvl5pPr marL="1775106" indent="0">
              <a:buNone/>
              <a:defRPr sz="1553" b="1"/>
            </a:lvl5pPr>
            <a:lvl6pPr marL="2218883" indent="0">
              <a:buNone/>
              <a:defRPr sz="1553" b="1"/>
            </a:lvl6pPr>
            <a:lvl7pPr marL="2662660" indent="0">
              <a:buNone/>
              <a:defRPr sz="1553" b="1"/>
            </a:lvl7pPr>
            <a:lvl8pPr marL="3106436" indent="0">
              <a:buNone/>
              <a:defRPr sz="1553" b="1"/>
            </a:lvl8pPr>
            <a:lvl9pPr marL="3550213" indent="0">
              <a:buNone/>
              <a:defRPr sz="155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002BC-C8DD-1842-A576-D47577C8FA5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09311" y="188634"/>
            <a:ext cx="8506045" cy="45897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01328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002BC-C8DD-1842-A576-D47577C8FA5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2782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9311" y="188634"/>
            <a:ext cx="8506045" cy="45897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sp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9311" y="1125800"/>
            <a:ext cx="8506045" cy="48447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57956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r">
              <a:defRPr sz="1165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8E002BC-C8DD-1842-A576-D47577C8FA5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3175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</p:sldLayoutIdLst>
  <p:txStyles>
    <p:titleStyle>
      <a:lvl1pPr algn="l" defTabSz="887553" rtl="0" eaLnBrk="1" latinLnBrk="0" hangingPunct="1">
        <a:lnSpc>
          <a:spcPct val="90000"/>
        </a:lnSpc>
        <a:spcBef>
          <a:spcPct val="0"/>
        </a:spcBef>
        <a:buNone/>
        <a:defRPr sz="2647" b="1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1888" indent="-221888" algn="l" defTabSz="887553" rtl="0" eaLnBrk="1" latinLnBrk="0" hangingPunct="1">
        <a:lnSpc>
          <a:spcPct val="90000"/>
        </a:lnSpc>
        <a:spcBef>
          <a:spcPts val="971"/>
        </a:spcBef>
        <a:buFont typeface="Arial" panose="020B0604020202020204" pitchFamily="34" charset="0"/>
        <a:buChar char="•"/>
        <a:defRPr sz="2718" kern="1200">
          <a:solidFill>
            <a:schemeClr val="tx1"/>
          </a:solidFill>
          <a:latin typeface="+mn-lt"/>
          <a:ea typeface="+mn-ea"/>
          <a:cs typeface="+mn-cs"/>
        </a:defRPr>
      </a:lvl1pPr>
      <a:lvl2pPr marL="665665" indent="-221888" algn="l" defTabSz="887553" rtl="0" eaLnBrk="1" latinLnBrk="0" hangingPunct="1">
        <a:lnSpc>
          <a:spcPct val="90000"/>
        </a:lnSpc>
        <a:spcBef>
          <a:spcPts val="485"/>
        </a:spcBef>
        <a:buFont typeface="Arial" panose="020B0604020202020204" pitchFamily="34" charset="0"/>
        <a:buChar char="•"/>
        <a:defRPr sz="2330" kern="1200">
          <a:solidFill>
            <a:schemeClr val="tx1"/>
          </a:solidFill>
          <a:latin typeface="+mn-lt"/>
          <a:ea typeface="+mn-ea"/>
          <a:cs typeface="+mn-cs"/>
        </a:defRPr>
      </a:lvl2pPr>
      <a:lvl3pPr marL="1109442" indent="-221888" algn="l" defTabSz="887553" rtl="0" eaLnBrk="1" latinLnBrk="0" hangingPunct="1">
        <a:lnSpc>
          <a:spcPct val="90000"/>
        </a:lnSpc>
        <a:spcBef>
          <a:spcPts val="485"/>
        </a:spcBef>
        <a:buFont typeface="Arial" panose="020B0604020202020204" pitchFamily="34" charset="0"/>
        <a:buChar char="•"/>
        <a:defRPr sz="1941" kern="1200">
          <a:solidFill>
            <a:schemeClr val="tx1"/>
          </a:solidFill>
          <a:latin typeface="+mn-lt"/>
          <a:ea typeface="+mn-ea"/>
          <a:cs typeface="+mn-cs"/>
        </a:defRPr>
      </a:lvl3pPr>
      <a:lvl4pPr marL="1553218" indent="-221888" algn="l" defTabSz="887553" rtl="0" eaLnBrk="1" latinLnBrk="0" hangingPunct="1">
        <a:lnSpc>
          <a:spcPct val="90000"/>
        </a:lnSpc>
        <a:spcBef>
          <a:spcPts val="485"/>
        </a:spcBef>
        <a:buFont typeface="Arial" panose="020B0604020202020204" pitchFamily="34" charset="0"/>
        <a:buChar char="•"/>
        <a:defRPr sz="1747" kern="1200">
          <a:solidFill>
            <a:schemeClr val="tx1"/>
          </a:solidFill>
          <a:latin typeface="+mn-lt"/>
          <a:ea typeface="+mn-ea"/>
          <a:cs typeface="+mn-cs"/>
        </a:defRPr>
      </a:lvl4pPr>
      <a:lvl5pPr marL="1996995" indent="-221888" algn="l" defTabSz="887553" rtl="0" eaLnBrk="1" latinLnBrk="0" hangingPunct="1">
        <a:lnSpc>
          <a:spcPct val="90000"/>
        </a:lnSpc>
        <a:spcBef>
          <a:spcPts val="485"/>
        </a:spcBef>
        <a:buFont typeface="Arial" panose="020B0604020202020204" pitchFamily="34" charset="0"/>
        <a:buChar char="•"/>
        <a:defRPr sz="1747" kern="1200">
          <a:solidFill>
            <a:schemeClr val="tx1"/>
          </a:solidFill>
          <a:latin typeface="+mn-lt"/>
          <a:ea typeface="+mn-ea"/>
          <a:cs typeface="+mn-cs"/>
        </a:defRPr>
      </a:lvl5pPr>
      <a:lvl6pPr marL="2440771" indent="-221888" algn="l" defTabSz="887553" rtl="0" eaLnBrk="1" latinLnBrk="0" hangingPunct="1">
        <a:lnSpc>
          <a:spcPct val="90000"/>
        </a:lnSpc>
        <a:spcBef>
          <a:spcPts val="485"/>
        </a:spcBef>
        <a:buFont typeface="Arial" panose="020B0604020202020204" pitchFamily="34" charset="0"/>
        <a:buChar char="•"/>
        <a:defRPr sz="1747" kern="1200">
          <a:solidFill>
            <a:schemeClr val="tx1"/>
          </a:solidFill>
          <a:latin typeface="+mn-lt"/>
          <a:ea typeface="+mn-ea"/>
          <a:cs typeface="+mn-cs"/>
        </a:defRPr>
      </a:lvl6pPr>
      <a:lvl7pPr marL="2884548" indent="-221888" algn="l" defTabSz="887553" rtl="0" eaLnBrk="1" latinLnBrk="0" hangingPunct="1">
        <a:lnSpc>
          <a:spcPct val="90000"/>
        </a:lnSpc>
        <a:spcBef>
          <a:spcPts val="485"/>
        </a:spcBef>
        <a:buFont typeface="Arial" panose="020B0604020202020204" pitchFamily="34" charset="0"/>
        <a:buChar char="•"/>
        <a:defRPr sz="1747" kern="1200">
          <a:solidFill>
            <a:schemeClr val="tx1"/>
          </a:solidFill>
          <a:latin typeface="+mn-lt"/>
          <a:ea typeface="+mn-ea"/>
          <a:cs typeface="+mn-cs"/>
        </a:defRPr>
      </a:lvl7pPr>
      <a:lvl8pPr marL="3328325" indent="-221888" algn="l" defTabSz="887553" rtl="0" eaLnBrk="1" latinLnBrk="0" hangingPunct="1">
        <a:lnSpc>
          <a:spcPct val="90000"/>
        </a:lnSpc>
        <a:spcBef>
          <a:spcPts val="485"/>
        </a:spcBef>
        <a:buFont typeface="Arial" panose="020B0604020202020204" pitchFamily="34" charset="0"/>
        <a:buChar char="•"/>
        <a:defRPr sz="1747" kern="1200">
          <a:solidFill>
            <a:schemeClr val="tx1"/>
          </a:solidFill>
          <a:latin typeface="+mn-lt"/>
          <a:ea typeface="+mn-ea"/>
          <a:cs typeface="+mn-cs"/>
        </a:defRPr>
      </a:lvl8pPr>
      <a:lvl9pPr marL="3772101" indent="-221888" algn="l" defTabSz="887553" rtl="0" eaLnBrk="1" latinLnBrk="0" hangingPunct="1">
        <a:lnSpc>
          <a:spcPct val="90000"/>
        </a:lnSpc>
        <a:spcBef>
          <a:spcPts val="485"/>
        </a:spcBef>
        <a:buFont typeface="Arial" panose="020B0604020202020204" pitchFamily="34" charset="0"/>
        <a:buChar char="•"/>
        <a:defRPr sz="174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1pPr>
      <a:lvl2pPr marL="443777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2pPr>
      <a:lvl3pPr marL="887553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3pPr>
      <a:lvl4pPr marL="1331330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4pPr>
      <a:lvl5pPr marL="1775106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5pPr>
      <a:lvl6pPr marL="2218883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6pPr>
      <a:lvl7pPr marL="2662660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7pPr>
      <a:lvl8pPr marL="3106436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8pPr>
      <a:lvl9pPr marL="3550213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iumed.edu/oec/ccx-assessments.html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Relationship Id="rId5" Type="http://schemas.openxmlformats.org/officeDocument/2006/relationships/hyperlink" Target="mailto:enelson@siumed.edu" TargetMode="External"/><Relationship Id="rId4" Type="http://schemas.openxmlformats.org/officeDocument/2006/relationships/hyperlink" Target="mailto:maiello@siumed.edu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maiello@siumed.edu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914400"/>
            <a:ext cx="9144000" cy="5503686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sz="6000" b="0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Summative Clinical Competency Exam</a:t>
            </a:r>
            <a:br>
              <a:rPr lang="en-US" sz="6000" b="0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en-US" sz="6000" b="0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5400" b="0" i="1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Class of 2024</a:t>
            </a:r>
            <a:br>
              <a:rPr lang="en-US" sz="6000" dirty="0"/>
            </a:br>
            <a:br>
              <a:rPr lang="en-US" dirty="0"/>
            </a:br>
            <a:r>
              <a:rPr lang="en-US" dirty="0"/>
              <a:t> </a:t>
            </a:r>
            <a:r>
              <a:rPr lang="en-US" sz="3800" b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February 28– March 17, 2023</a:t>
            </a:r>
            <a:br>
              <a:rPr lang="en-US" sz="6000" b="0" dirty="0"/>
            </a:br>
            <a:r>
              <a:rPr lang="en-US" sz="6000" b="1" dirty="0">
                <a:ea typeface="+mj-ea"/>
              </a:rPr>
              <a:t> </a:t>
            </a:r>
            <a:br>
              <a:rPr lang="en-US" sz="6600" b="1" i="1" dirty="0">
                <a:ea typeface="+mj-ea"/>
              </a:rPr>
            </a:br>
            <a:endParaRPr lang="en-US" altLang="en-US" sz="6600" b="1" i="1" dirty="0">
              <a:ea typeface="+mj-e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 bwMode="auto">
          <a:xfrm>
            <a:off x="457200" y="457200"/>
            <a:ext cx="6324600" cy="646331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4000" b="1" dirty="0" err="1"/>
              <a:t>Dx</a:t>
            </a:r>
            <a:r>
              <a:rPr lang="en-US" sz="4000" b="1" dirty="0"/>
              <a:t> Justification</a:t>
            </a: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1676400"/>
            <a:ext cx="8077200" cy="3886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Resources on </a:t>
            </a:r>
            <a:r>
              <a:rPr lang="en-US" i="1" dirty="0"/>
              <a:t>CCX Assessments </a:t>
            </a:r>
            <a:r>
              <a:rPr lang="en-US" dirty="0"/>
              <a:t>website </a:t>
            </a:r>
          </a:p>
          <a:p>
            <a:pPr lvl="1"/>
            <a:r>
              <a:rPr lang="en-US" dirty="0"/>
              <a:t>DxJ Scoring form</a:t>
            </a:r>
          </a:p>
          <a:p>
            <a:pPr lvl="1"/>
            <a:r>
              <a:rPr lang="en-US" dirty="0"/>
              <a:t>Dx Justification Tips</a:t>
            </a:r>
          </a:p>
          <a:p>
            <a:r>
              <a:rPr lang="en-US" dirty="0"/>
              <a:t>Space limit - 2900 characters, approximately 400 words, with </a:t>
            </a:r>
            <a:r>
              <a:rPr lang="en-US" i="1" dirty="0"/>
              <a:t>count-down</a:t>
            </a:r>
            <a:r>
              <a:rPr lang="en-US" dirty="0"/>
              <a:t> counter</a:t>
            </a:r>
          </a:p>
          <a:p>
            <a:r>
              <a:rPr lang="en-US" i="1"/>
              <a:t>Jeanne Keller SCCX</a:t>
            </a:r>
            <a:r>
              <a:rPr lang="en-US"/>
              <a:t> </a:t>
            </a:r>
            <a:r>
              <a:rPr lang="en-US" dirty="0"/>
              <a:t>practice case updated and available at https://siumed.dxrccx.com/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DDx</a:t>
            </a:r>
            <a:r>
              <a:rPr lang="en-US" dirty="0"/>
              <a:t>, findings &amp; </a:t>
            </a:r>
            <a:r>
              <a:rPr lang="en-US" dirty="0" err="1"/>
              <a:t>dxJ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353" y="990599"/>
            <a:ext cx="8946022" cy="149182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778" y="2769287"/>
            <a:ext cx="8991600" cy="158358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3353" y="4583582"/>
            <a:ext cx="8946022" cy="1455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72538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Labs &amp; dx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833" y="914400"/>
            <a:ext cx="8763000" cy="294880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833" y="4267200"/>
            <a:ext cx="8754694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7777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Problem list &amp; management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066801"/>
            <a:ext cx="8909842" cy="1905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112" y="3581400"/>
            <a:ext cx="8771546" cy="192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0536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 bwMode="auto">
          <a:xfrm>
            <a:off x="25400" y="457200"/>
            <a:ext cx="7848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4000" b="1" dirty="0"/>
              <a:t>Scoring:  How SCCX is different</a:t>
            </a:r>
            <a:r>
              <a:rPr lang="en-US" b="1" dirty="0"/>
              <a:t>….</a:t>
            </a:r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2133600"/>
            <a:ext cx="8229600" cy="49831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Patient Satisfaction score is independent </a:t>
            </a:r>
            <a:r>
              <a:rPr lang="en-US" sz="2400" dirty="0"/>
              <a:t>(not part of case score:  separate score across all cases) </a:t>
            </a:r>
            <a:endParaRPr lang="en-US" sz="2720" dirty="0"/>
          </a:p>
          <a:p>
            <a:r>
              <a:rPr lang="en-US" dirty="0" err="1"/>
              <a:t>Dx</a:t>
            </a:r>
            <a:r>
              <a:rPr lang="en-US" dirty="0"/>
              <a:t> Justification is 20% of case score</a:t>
            </a:r>
          </a:p>
          <a:p>
            <a:r>
              <a:rPr lang="en-US" dirty="0"/>
              <a:t>Minimum passing score set across all cases </a:t>
            </a:r>
          </a:p>
          <a:p>
            <a:r>
              <a:rPr lang="en-US" dirty="0"/>
              <a:t>Must pass minimum number of cases to pass examination </a:t>
            </a:r>
            <a:r>
              <a:rPr lang="en-US" sz="2400" dirty="0"/>
              <a:t>(expect 9 or more to pass)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 bwMode="auto">
          <a:xfrm>
            <a:off x="266700" y="381000"/>
            <a:ext cx="6579424" cy="646331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4000" b="1" dirty="0"/>
              <a:t>Passing the SCCX</a:t>
            </a:r>
            <a:endParaRPr lang="en-US" sz="4000" dirty="0"/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 bwMode="auto">
          <a:xfrm>
            <a:off x="266700" y="1295400"/>
            <a:ext cx="8610600" cy="4800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700" b="1" u="sng" dirty="0"/>
              <a:t>Case/SCCX Grading</a:t>
            </a:r>
            <a:r>
              <a:rPr lang="en-US" altLang="en-US" sz="2700" dirty="0"/>
              <a:t>:  </a:t>
            </a:r>
          </a:p>
          <a:p>
            <a:pPr lvl="1"/>
            <a:r>
              <a:rPr lang="en-US" altLang="en-US" sz="2700" dirty="0"/>
              <a:t>CCX cases:</a:t>
            </a:r>
          </a:p>
          <a:p>
            <a:pPr lvl="2"/>
            <a:r>
              <a:rPr lang="en-US" altLang="en-US" sz="2400" dirty="0"/>
              <a:t>20%:  Diagnosis Justification</a:t>
            </a:r>
          </a:p>
          <a:p>
            <a:pPr lvl="2"/>
            <a:r>
              <a:rPr lang="en-US" altLang="en-US" sz="2400" dirty="0"/>
              <a:t>80%:  H&amp;P Checklist, Findings, DDX, Labs, DX, Problem List, TX (each single item worth 1-2% of score regardless of what it is)</a:t>
            </a:r>
          </a:p>
          <a:p>
            <a:pPr marL="887554" lvl="2" indent="0">
              <a:buNone/>
            </a:pPr>
            <a:endParaRPr lang="en-US" altLang="en-US" sz="1800" i="1" dirty="0">
              <a:solidFill>
                <a:srgbClr val="FF0000"/>
              </a:solidFill>
            </a:endParaRPr>
          </a:p>
          <a:p>
            <a:pPr lvl="1"/>
            <a:r>
              <a:rPr lang="en-US" altLang="en-US" sz="2700" i="1" dirty="0"/>
              <a:t>Pass at least 9 cases</a:t>
            </a:r>
          </a:p>
          <a:p>
            <a:endParaRPr lang="en-US" altLang="en-US" sz="2700" b="1" u="sng" dirty="0"/>
          </a:p>
          <a:p>
            <a:r>
              <a:rPr lang="en-US" altLang="en-US" sz="2700" b="1" u="sng" dirty="0"/>
              <a:t>Patient Satisfaction Grading</a:t>
            </a:r>
            <a:r>
              <a:rPr lang="en-US" altLang="en-US" sz="2700" b="1" dirty="0"/>
              <a:t>:</a:t>
            </a:r>
          </a:p>
          <a:p>
            <a:pPr lvl="1"/>
            <a:r>
              <a:rPr lang="en-US" altLang="en-US" sz="2700" dirty="0"/>
              <a:t>Must achieve 4’s across all items in 10 cases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 bwMode="auto">
          <a:xfrm>
            <a:off x="309311" y="381000"/>
            <a:ext cx="6579424" cy="646331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4000" b="1" dirty="0"/>
              <a:t>Scoring Timeline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 bwMode="auto">
          <a:xfrm>
            <a:off x="309311" y="1371601"/>
            <a:ext cx="8506045" cy="4038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SCCX scored in March</a:t>
            </a:r>
          </a:p>
          <a:p>
            <a:r>
              <a:rPr lang="en-US" dirty="0"/>
              <a:t>Automatic review of SCCX failures</a:t>
            </a:r>
          </a:p>
          <a:p>
            <a:r>
              <a:rPr lang="en-US" dirty="0"/>
              <a:t>Results distributed mid-April </a:t>
            </a:r>
            <a:r>
              <a:rPr lang="en-US" sz="2400" dirty="0"/>
              <a:t>(approx. April12, 2023)</a:t>
            </a:r>
          </a:p>
          <a:p>
            <a:r>
              <a:rPr lang="en-US" dirty="0"/>
              <a:t>Reports in campus mailboxes and sent to SPC simultaneously </a:t>
            </a:r>
            <a:r>
              <a:rPr lang="en-US" sz="2400" dirty="0"/>
              <a:t>(will notify you via e-mail)</a:t>
            </a:r>
          </a:p>
          <a:p>
            <a:r>
              <a:rPr lang="en-US" dirty="0"/>
              <a:t>Remediation recommendations not official until SPC approves the recommendations </a:t>
            </a:r>
            <a:r>
              <a:rPr lang="en-US" sz="2400" dirty="0"/>
              <a:t>(April 19, 2023)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 bwMode="auto">
          <a:xfrm>
            <a:off x="228600" y="457200"/>
            <a:ext cx="6629400" cy="646331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4000" b="1" dirty="0"/>
              <a:t>If you do not pass….</a:t>
            </a:r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 bwMode="auto">
          <a:xfrm>
            <a:off x="685800" y="1676400"/>
            <a:ext cx="8077200" cy="3657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b="1" dirty="0"/>
              <a:t>Overall SCCX</a:t>
            </a:r>
            <a:r>
              <a:rPr lang="en-US" dirty="0"/>
              <a:t>: Clinical Reasoning course 3 weeks: June 12 – June 30, 2023</a:t>
            </a:r>
          </a:p>
          <a:p>
            <a:endParaRPr lang="en-US" u="sng" dirty="0"/>
          </a:p>
          <a:p>
            <a:r>
              <a:rPr lang="en-US" b="1" dirty="0"/>
              <a:t>Patient Satisfaction</a:t>
            </a:r>
            <a:r>
              <a:rPr lang="en-US" dirty="0"/>
              <a:t>:  1 week </a:t>
            </a:r>
            <a:r>
              <a:rPr lang="en-US" i="1" dirty="0"/>
              <a:t>Communication/Culture Course </a:t>
            </a:r>
            <a:r>
              <a:rPr lang="en-US" dirty="0"/>
              <a:t>(Week of June 5, 2023)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9311" y="188634"/>
            <a:ext cx="6579424" cy="1144929"/>
          </a:xfrm>
        </p:spPr>
        <p:txBody>
          <a:bodyPr/>
          <a:lstStyle/>
          <a:p>
            <a:r>
              <a:rPr lang="en-US" sz="3200" b="1" dirty="0"/>
              <a:t>CCX Assessments </a:t>
            </a:r>
            <a:r>
              <a:rPr lang="en-US" sz="3200" dirty="0"/>
              <a:t>Website</a:t>
            </a:r>
            <a:br>
              <a:rPr lang="en-US" sz="3200" dirty="0"/>
            </a:br>
            <a:r>
              <a:rPr lang="en-US" sz="1600" dirty="0"/>
              <a:t>http://www.siumed.edu/oec/ccx-assessments.html</a:t>
            </a:r>
            <a:br>
              <a:rPr lang="en-US" sz="4000" b="1" dirty="0"/>
            </a:br>
            <a:endParaRPr lang="en-US" sz="2800" dirty="0">
              <a:solidFill>
                <a:srgbClr val="008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5832" y="1194487"/>
            <a:ext cx="5292336" cy="4915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2147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9311" y="188634"/>
            <a:ext cx="6579424" cy="535531"/>
          </a:xfrm>
        </p:spPr>
        <p:txBody>
          <a:bodyPr/>
          <a:lstStyle/>
          <a:p>
            <a:r>
              <a:rPr lang="en-US" sz="3200" dirty="0"/>
              <a:t>If you have questions: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1"/>
            <a:ext cx="8229600" cy="4572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endParaRPr lang="en-US" sz="2450" u="sng" dirty="0"/>
          </a:p>
          <a:p>
            <a:pPr marL="0" indent="0" algn="ctr" eaLnBrk="1" hangingPunct="1">
              <a:lnSpc>
                <a:spcPct val="90000"/>
              </a:lnSpc>
              <a:buNone/>
            </a:pPr>
            <a:r>
              <a:rPr lang="en-US" sz="3000" dirty="0"/>
              <a:t>CCX Assessments website is located in Education &amp; Curriculum under General Information</a:t>
            </a:r>
          </a:p>
          <a:p>
            <a:pPr algn="ctr">
              <a:buNone/>
            </a:pPr>
            <a:r>
              <a:rPr lang="en-US" sz="3000" dirty="0">
                <a:hlinkClick r:id="rId3"/>
              </a:rPr>
              <a:t>http://www.siumed.edu/oec/ccx-assessments.html</a:t>
            </a:r>
            <a:endParaRPr lang="en-US" sz="3000" dirty="0"/>
          </a:p>
          <a:p>
            <a:pPr algn="ctr">
              <a:buNone/>
            </a:pPr>
            <a:endParaRPr lang="en-US" sz="800" dirty="0"/>
          </a:p>
          <a:p>
            <a:pPr algn="ctr">
              <a:buNone/>
            </a:pPr>
            <a:r>
              <a:rPr lang="en-US" sz="2800" dirty="0"/>
              <a:t>OR</a:t>
            </a:r>
          </a:p>
          <a:p>
            <a:pPr marL="0" indent="0" algn="ctr">
              <a:lnSpc>
                <a:spcPct val="90000"/>
              </a:lnSpc>
              <a:buNone/>
            </a:pPr>
            <a:r>
              <a:rPr lang="en-US" sz="3000" dirty="0"/>
              <a:t>Mary Aiello (</a:t>
            </a:r>
            <a:r>
              <a:rPr lang="en-US" sz="3000" dirty="0">
                <a:hlinkClick r:id="rId4"/>
              </a:rPr>
              <a:t>maiello@siumed.edu</a:t>
            </a:r>
            <a:r>
              <a:rPr lang="en-US" sz="3000" dirty="0"/>
              <a:t>)</a:t>
            </a:r>
          </a:p>
          <a:p>
            <a:pPr marL="0" indent="0" algn="ctr">
              <a:lnSpc>
                <a:spcPct val="90000"/>
              </a:lnSpc>
              <a:buNone/>
            </a:pPr>
            <a:r>
              <a:rPr lang="en-US" sz="3000" dirty="0"/>
              <a:t>Dr. Erica Nelson (</a:t>
            </a:r>
            <a:r>
              <a:rPr lang="en-US" sz="3000" dirty="0">
                <a:hlinkClick r:id="rId5"/>
              </a:rPr>
              <a:t>enelson@siumed.edu</a:t>
            </a:r>
            <a:r>
              <a:rPr lang="en-US" sz="3000" dirty="0"/>
              <a:t>) </a:t>
            </a:r>
          </a:p>
          <a:p>
            <a:pPr eaLnBrk="1" hangingPunct="1">
              <a:lnSpc>
                <a:spcPct val="90000"/>
              </a:lnSpc>
            </a:pPr>
            <a:endParaRPr lang="en-US" sz="245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544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 bwMode="auto">
          <a:xfrm>
            <a:off x="304800" y="381000"/>
            <a:ext cx="6579424" cy="1089529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600" b="1" dirty="0"/>
              <a:t>General Instructions for SCCX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1676401"/>
            <a:ext cx="8229600" cy="4419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800" dirty="0"/>
              <a:t>Detailed instructions on website.</a:t>
            </a:r>
          </a:p>
          <a:p>
            <a:pPr marL="0" indent="0">
              <a:buNone/>
            </a:pPr>
            <a:endParaRPr lang="en-US" sz="700" dirty="0"/>
          </a:p>
          <a:p>
            <a:r>
              <a:rPr lang="en-US" sz="2800" dirty="0"/>
              <a:t>Please read them before you arrive on your first exam day</a:t>
            </a:r>
          </a:p>
          <a:p>
            <a:pPr marL="0" indent="0">
              <a:buNone/>
            </a:pPr>
            <a:endParaRPr lang="en-US" sz="700" dirty="0"/>
          </a:p>
          <a:p>
            <a:r>
              <a:rPr lang="en-US" sz="2800" dirty="0"/>
              <a:t>If you have any questions, feel free to email Mary (</a:t>
            </a:r>
            <a:r>
              <a:rPr lang="en-US" sz="2800" dirty="0">
                <a:hlinkClick r:id="rId3"/>
              </a:rPr>
              <a:t>maiello@siumed.edu</a:t>
            </a:r>
            <a:r>
              <a:rPr lang="en-US" sz="2800" dirty="0"/>
              <a:t>)</a:t>
            </a:r>
          </a:p>
          <a:p>
            <a:pPr marL="0" indent="0">
              <a:buNone/>
            </a:pPr>
            <a:endParaRPr lang="en-US" sz="6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794" name="Content Placeholder 2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>
              <a:buFontTx/>
              <a:buNone/>
            </a:pPr>
            <a:endParaRPr lang="en-US" sz="6000" dirty="0">
              <a:solidFill>
                <a:srgbClr val="FF0000"/>
              </a:solidFill>
            </a:endParaRPr>
          </a:p>
          <a:p>
            <a:pPr algn="ctr">
              <a:buFontTx/>
              <a:buNone/>
            </a:pPr>
            <a:r>
              <a:rPr lang="en-US" sz="6000" dirty="0"/>
              <a:t>QUESTIONS?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381000"/>
            <a:ext cx="6172200" cy="646331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4000" b="1" dirty="0"/>
              <a:t>Exam Composition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762000" y="1600200"/>
            <a:ext cx="8382000" cy="5638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3600" b="1" dirty="0"/>
              <a:t>2 days, 6 cases each day</a:t>
            </a:r>
          </a:p>
          <a:p>
            <a:pPr lvl="1"/>
            <a:r>
              <a:rPr lang="en-US" altLang="en-US" sz="3200" dirty="0"/>
              <a:t>12 CCX cases </a:t>
            </a:r>
          </a:p>
          <a:p>
            <a:pPr lvl="2"/>
            <a:r>
              <a:rPr lang="en-US" altLang="en-US" sz="2000" dirty="0"/>
              <a:t>(</a:t>
            </a:r>
            <a:r>
              <a:rPr lang="en-US" sz="2000" dirty="0"/>
              <a:t>20 min SP encounter, 45 min CCX)</a:t>
            </a:r>
            <a:endParaRPr lang="en-US" altLang="en-US" sz="2000" dirty="0"/>
          </a:p>
          <a:p>
            <a:pPr marL="443777" lvl="1" indent="0">
              <a:buNone/>
            </a:pPr>
            <a:endParaRPr lang="en-US" sz="2000" dirty="0"/>
          </a:p>
          <a:p>
            <a:r>
              <a:rPr lang="en-US" altLang="en-US" dirty="0"/>
              <a:t>All case problems from </a:t>
            </a:r>
            <a:r>
              <a:rPr lang="en-US" altLang="en-US" b="1" i="1" dirty="0"/>
              <a:t>Must See Objectives for Graduation:  </a:t>
            </a:r>
            <a:r>
              <a:rPr lang="en-US" altLang="en-US" sz="2800" i="1" dirty="0"/>
              <a:t>common complaints, not necessarily common diagnoses</a:t>
            </a:r>
          </a:p>
          <a:p>
            <a:endParaRPr lang="en-US" altLang="en-US" sz="2000" b="1" i="1" dirty="0"/>
          </a:p>
          <a:p>
            <a:r>
              <a:rPr lang="en-US" altLang="en-US" b="1" i="1" dirty="0"/>
              <a:t>Schedules are on CCX Assessment website</a:t>
            </a:r>
          </a:p>
          <a:p>
            <a:pPr lvl="1">
              <a:lnSpc>
                <a:spcPct val="90000"/>
              </a:lnSpc>
            </a:pPr>
            <a:endParaRPr lang="en-US" sz="3600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 bwMode="auto">
          <a:xfrm>
            <a:off x="304800" y="457200"/>
            <a:ext cx="6579424" cy="646331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4000" b="1" dirty="0"/>
              <a:t>Overview:  Behavior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 bwMode="auto">
          <a:xfrm>
            <a:off x="685800" y="1447800"/>
            <a:ext cx="8153400" cy="4648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Arrive 10 minutes before your 1</a:t>
            </a:r>
            <a:r>
              <a:rPr lang="en-US" baseline="30000" dirty="0"/>
              <a:t>st</a:t>
            </a:r>
            <a:r>
              <a:rPr lang="en-US" dirty="0"/>
              <a:t> case</a:t>
            </a:r>
          </a:p>
          <a:p>
            <a:r>
              <a:rPr lang="en-US" dirty="0"/>
              <a:t>Sign confidentiality statement</a:t>
            </a:r>
          </a:p>
          <a:p>
            <a:r>
              <a:rPr lang="en-US" dirty="0"/>
              <a:t>Pharmacopoeia is only reference allowed</a:t>
            </a:r>
          </a:p>
          <a:p>
            <a:r>
              <a:rPr lang="en-US" dirty="0"/>
              <a:t>No food/drink in computer lab</a:t>
            </a:r>
          </a:p>
          <a:p>
            <a:r>
              <a:rPr lang="en-US" b="1" u="sng" dirty="0"/>
              <a:t>Honor code </a:t>
            </a:r>
            <a:r>
              <a:rPr lang="en-US" dirty="0"/>
              <a:t>applies</a:t>
            </a:r>
          </a:p>
          <a:p>
            <a:pPr lvl="1"/>
            <a:r>
              <a:rPr lang="en-US" dirty="0"/>
              <a:t>Do not talk about cases anywhere.</a:t>
            </a:r>
          </a:p>
          <a:p>
            <a:r>
              <a:rPr lang="en-US" sz="2800" b="1" dirty="0"/>
              <a:t>Do not leave </a:t>
            </a:r>
            <a:r>
              <a:rPr lang="en-US" sz="2800" dirty="0"/>
              <a:t>PDL area during exam period.</a:t>
            </a:r>
          </a:p>
          <a:p>
            <a:r>
              <a:rPr lang="en-US" b="1" dirty="0"/>
              <a:t>Do not use </a:t>
            </a:r>
            <a:r>
              <a:rPr lang="en-US" dirty="0"/>
              <a:t>cell phones or computers.</a:t>
            </a:r>
          </a:p>
          <a:p>
            <a:r>
              <a:rPr lang="en-US" b="1" dirty="0"/>
              <a:t>Do not bring or wear a Smart watch.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 bwMode="auto">
          <a:xfrm>
            <a:off x="451427" y="381000"/>
            <a:ext cx="6477000" cy="1144929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800" b="1" dirty="0"/>
              <a:t>Overview:  Exam Room Logistics</a:t>
            </a: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 bwMode="auto">
          <a:xfrm>
            <a:off x="451427" y="1752600"/>
            <a:ext cx="8229600" cy="49831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Bring own stethoscope or borrow from PDL</a:t>
            </a:r>
          </a:p>
          <a:p>
            <a:pPr marL="0" indent="0">
              <a:buNone/>
            </a:pPr>
            <a:endParaRPr lang="en-US" sz="600" dirty="0"/>
          </a:p>
          <a:p>
            <a:pPr>
              <a:spcBef>
                <a:spcPts val="0"/>
              </a:spcBef>
            </a:pPr>
            <a:r>
              <a:rPr lang="en-US" dirty="0"/>
              <a:t>Task is specified on Door Chart </a:t>
            </a:r>
            <a:r>
              <a:rPr lang="en-US" sz="2800" i="1" dirty="0"/>
              <a:t>(and you may take it in room with you)</a:t>
            </a:r>
          </a:p>
          <a:p>
            <a:pPr marL="0" indent="0">
              <a:buNone/>
            </a:pPr>
            <a:endParaRPr lang="en-US" sz="600" i="1" dirty="0"/>
          </a:p>
          <a:p>
            <a:pPr>
              <a:spcBef>
                <a:spcPts val="0"/>
              </a:spcBef>
            </a:pPr>
            <a:r>
              <a:rPr lang="en-US" dirty="0"/>
              <a:t>Approach each patient as the </a:t>
            </a:r>
            <a:r>
              <a:rPr lang="en-US" b="1" dirty="0"/>
              <a:t>physician in charge</a:t>
            </a:r>
            <a:r>
              <a:rPr lang="en-US" dirty="0"/>
              <a:t> of diagnosis and the ongoing care of the patient.</a:t>
            </a:r>
          </a:p>
          <a:p>
            <a:pPr marL="0" indent="0">
              <a:buNone/>
            </a:pPr>
            <a:endParaRPr lang="en-US" sz="600" dirty="0"/>
          </a:p>
          <a:p>
            <a:pPr>
              <a:spcBef>
                <a:spcPts val="0"/>
              </a:spcBef>
            </a:pPr>
            <a:r>
              <a:rPr lang="en-US" dirty="0"/>
              <a:t>Use your initial DDX to direct your questions and exams.</a:t>
            </a:r>
          </a:p>
          <a:p>
            <a:pPr marL="0" indent="0">
              <a:spcBef>
                <a:spcPts val="0"/>
              </a:spcBef>
              <a:buNone/>
            </a:pPr>
            <a:endParaRPr lang="en-US" sz="600" dirty="0"/>
          </a:p>
          <a:p>
            <a:pPr marL="0" indent="0">
              <a:spcBef>
                <a:spcPts val="0"/>
              </a:spcBef>
              <a:buNone/>
            </a:pPr>
            <a:endParaRPr lang="en-US" sz="600" dirty="0"/>
          </a:p>
          <a:p>
            <a:pPr>
              <a:spcBef>
                <a:spcPts val="0"/>
              </a:spcBef>
            </a:pPr>
            <a:r>
              <a:rPr lang="en-US" dirty="0"/>
              <a:t>If you </a:t>
            </a:r>
            <a:r>
              <a:rPr lang="en-US" i="1" dirty="0"/>
              <a:t>retake</a:t>
            </a:r>
            <a:r>
              <a:rPr lang="en-US" dirty="0"/>
              <a:t> vitals and they are different from chart, use the ones on the chart.</a:t>
            </a:r>
          </a:p>
          <a:p>
            <a:pPr>
              <a:buFontTx/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 bwMode="auto">
          <a:xfrm>
            <a:off x="228600" y="457200"/>
            <a:ext cx="6579424" cy="45897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4000" b="1" dirty="0"/>
              <a:t>Overview:  SP Room reminders</a:t>
            </a:r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 bwMode="auto">
          <a:xfrm>
            <a:off x="533400" y="2027237"/>
            <a:ext cx="8229600" cy="48307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Be prepared to start on time.</a:t>
            </a:r>
            <a:endParaRPr lang="en-US" i="1" dirty="0"/>
          </a:p>
          <a:p>
            <a:r>
              <a:rPr lang="en-US" dirty="0"/>
              <a:t>Use Head to Toe PE guidelines for physical exam </a:t>
            </a:r>
            <a:r>
              <a:rPr lang="en-US" sz="2400" dirty="0"/>
              <a:t>(including listening/palpating on skin).</a:t>
            </a:r>
          </a:p>
          <a:p>
            <a:r>
              <a:rPr lang="en-US" dirty="0"/>
              <a:t>Cards only given AFTER physical exam component is completed </a:t>
            </a:r>
          </a:p>
          <a:p>
            <a:r>
              <a:rPr lang="en-US" dirty="0"/>
              <a:t>Camera serves </a:t>
            </a:r>
            <a:r>
              <a:rPr lang="en-US" i="1" dirty="0"/>
              <a:t>in lieu </a:t>
            </a:r>
            <a:r>
              <a:rPr lang="en-US" dirty="0"/>
              <a:t>of chaperone.</a:t>
            </a:r>
          </a:p>
          <a:p>
            <a:r>
              <a:rPr lang="en-US" dirty="0"/>
              <a:t>There will be a 5 minute </a:t>
            </a:r>
            <a:r>
              <a:rPr lang="en-US"/>
              <a:t>warning chime.</a:t>
            </a:r>
            <a:endParaRPr lang="en-US" dirty="0"/>
          </a:p>
          <a:p>
            <a:r>
              <a:rPr lang="en-US" dirty="0"/>
              <a:t>Close visit appropriately.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 bwMode="auto">
          <a:xfrm>
            <a:off x="228600" y="584201"/>
            <a:ext cx="70104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800" b="1" dirty="0"/>
              <a:t>Overview:  Computer Lab Logistics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2209800"/>
            <a:ext cx="8229600" cy="3733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Proctors are there to </a:t>
            </a:r>
            <a:r>
              <a:rPr lang="en-US" b="1" dirty="0"/>
              <a:t>HELP…use them if needed</a:t>
            </a:r>
            <a:r>
              <a:rPr lang="en-US" dirty="0"/>
              <a:t>. </a:t>
            </a:r>
          </a:p>
          <a:p>
            <a:r>
              <a:rPr lang="en-US" dirty="0"/>
              <a:t>A few older Pharmacopoeia copies available.</a:t>
            </a:r>
          </a:p>
          <a:p>
            <a:r>
              <a:rPr lang="en-US" dirty="0"/>
              <a:t>If you have computer problems, let the proctor know.</a:t>
            </a:r>
          </a:p>
          <a:p>
            <a:r>
              <a:rPr lang="en-US" dirty="0"/>
              <a:t>Leave your notes in the shred box on proctor table when finished.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2011" y="534869"/>
            <a:ext cx="6579424" cy="590931"/>
          </a:xfrm>
        </p:spPr>
        <p:txBody>
          <a:bodyPr/>
          <a:lstStyle/>
          <a:p>
            <a:r>
              <a:rPr lang="en-US" sz="3600" dirty="0"/>
              <a:t>How SCCX is Different…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2011" y="1600200"/>
            <a:ext cx="8506045" cy="4844765"/>
          </a:xfrm>
        </p:spPr>
        <p:txBody>
          <a:bodyPr/>
          <a:lstStyle/>
          <a:p>
            <a:r>
              <a:rPr lang="en-US" sz="2800" b="1" dirty="0"/>
              <a:t>Cases are drawn from..</a:t>
            </a:r>
            <a:r>
              <a:rPr lang="en-US" sz="2800" dirty="0"/>
              <a:t>  </a:t>
            </a:r>
          </a:p>
          <a:p>
            <a:pPr lvl="1"/>
            <a:r>
              <a:rPr lang="en-US" dirty="0"/>
              <a:t>All organ systems</a:t>
            </a:r>
          </a:p>
          <a:p>
            <a:pPr lvl="1"/>
            <a:r>
              <a:rPr lang="en-US" dirty="0"/>
              <a:t>All core clerkships</a:t>
            </a:r>
          </a:p>
          <a:p>
            <a:pPr lvl="1"/>
            <a:r>
              <a:rPr lang="en-US" dirty="0"/>
              <a:t>All Doctoring curricula</a:t>
            </a:r>
            <a:endParaRPr lang="en-US" i="1" dirty="0">
              <a:cs typeface="Arial" pitchFamily="34" charset="0"/>
            </a:endParaRPr>
          </a:p>
          <a:p>
            <a:r>
              <a:rPr lang="en-US" sz="2800" b="1" dirty="0"/>
              <a:t>Performance expectations </a:t>
            </a:r>
            <a:r>
              <a:rPr lang="en-US" sz="2400" dirty="0"/>
              <a:t>are based on the standard of care for the complaint, not other students.</a:t>
            </a:r>
          </a:p>
          <a:p>
            <a:endParaRPr lang="en-US" sz="600" dirty="0"/>
          </a:p>
          <a:p>
            <a:r>
              <a:rPr lang="en-US" sz="2400" dirty="0"/>
              <a:t>Not all cases follow a </a:t>
            </a:r>
            <a:r>
              <a:rPr lang="en-US" sz="2400" i="1" dirty="0"/>
              <a:t>diagnostic model</a:t>
            </a:r>
            <a:r>
              <a:rPr lang="en-US" sz="2400" dirty="0"/>
              <a:t>:  read the presenting and be prepared to listen to the patient.</a:t>
            </a:r>
          </a:p>
          <a:p>
            <a:endParaRPr lang="en-US" sz="600" dirty="0"/>
          </a:p>
          <a:p>
            <a:r>
              <a:rPr lang="en-US" sz="2400" dirty="0"/>
              <a:t>Reading the door chart will be included in timed encounter.</a:t>
            </a:r>
          </a:p>
          <a:p>
            <a:pPr lvl="1">
              <a:buFontTx/>
              <a:buNone/>
            </a:pP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1113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9311" y="572969"/>
            <a:ext cx="6579424" cy="590931"/>
          </a:xfrm>
        </p:spPr>
        <p:txBody>
          <a:bodyPr/>
          <a:lstStyle/>
          <a:p>
            <a:r>
              <a:rPr lang="en-US" sz="3600" dirty="0"/>
              <a:t>How SCCX is Different…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311" y="1600200"/>
            <a:ext cx="8506045" cy="4844765"/>
          </a:xfrm>
        </p:spPr>
        <p:txBody>
          <a:bodyPr>
            <a:normAutofit fontScale="92500" lnSpcReduction="10000"/>
          </a:bodyPr>
          <a:lstStyle/>
          <a:p>
            <a:r>
              <a:rPr lang="en-US" sz="2800" b="1" dirty="0"/>
              <a:t>Findings</a:t>
            </a:r>
            <a:endParaRPr lang="en-US" sz="2800" dirty="0"/>
          </a:p>
          <a:p>
            <a:pPr lvl="1"/>
            <a:r>
              <a:rPr lang="en-US" sz="2400" dirty="0"/>
              <a:t>Must interpret vitals, do not just list them </a:t>
            </a:r>
          </a:p>
          <a:p>
            <a:pPr lvl="2"/>
            <a:r>
              <a:rPr lang="en-US" sz="2000" i="1" dirty="0"/>
              <a:t>(e.g., VSWNL </a:t>
            </a:r>
            <a:r>
              <a:rPr lang="en-US" sz="2000" i="1" dirty="0">
                <a:cs typeface="Arial" pitchFamily="34" charset="0"/>
              </a:rPr>
              <a:t>≠ no fever)</a:t>
            </a:r>
          </a:p>
          <a:p>
            <a:r>
              <a:rPr lang="en-US" sz="2800" b="1" dirty="0" err="1"/>
              <a:t>DxJ</a:t>
            </a:r>
            <a:endParaRPr lang="en-US" sz="2800" b="1" dirty="0"/>
          </a:p>
          <a:p>
            <a:pPr lvl="1"/>
            <a:r>
              <a:rPr lang="en-US" sz="2412" b="1" dirty="0"/>
              <a:t>Will only complete Preliminary </a:t>
            </a:r>
            <a:r>
              <a:rPr lang="en-US" sz="2412" b="1" dirty="0" err="1"/>
              <a:t>DxJ</a:t>
            </a:r>
            <a:r>
              <a:rPr lang="en-US" sz="2412" b="1" dirty="0"/>
              <a:t> (before labs)</a:t>
            </a:r>
          </a:p>
          <a:p>
            <a:r>
              <a:rPr lang="en-US" sz="2800" b="1" dirty="0"/>
              <a:t>Labs</a:t>
            </a:r>
          </a:p>
          <a:p>
            <a:pPr lvl="1"/>
            <a:r>
              <a:rPr lang="en-US" sz="2400" dirty="0"/>
              <a:t>If asked to interpret, describe what you see </a:t>
            </a:r>
          </a:p>
          <a:p>
            <a:pPr lvl="1"/>
            <a:r>
              <a:rPr lang="en-US" sz="2400" dirty="0"/>
              <a:t>Order only those labs needed.  </a:t>
            </a:r>
            <a:r>
              <a:rPr lang="en-US" sz="24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Just because you can order tests does not mean you should. </a:t>
            </a:r>
          </a:p>
          <a:p>
            <a:pPr lvl="1"/>
            <a:endParaRPr lang="en-US" sz="2400" i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r>
              <a:rPr lang="en-US" sz="3188" b="1" dirty="0"/>
              <a:t>SP Checklist</a:t>
            </a:r>
            <a:endParaRPr lang="en-US" i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/>
            <a:r>
              <a:rPr lang="en-US" sz="2400" dirty="0">
                <a:solidFill>
                  <a:srgbClr val="FF0000"/>
                </a:solidFill>
              </a:rPr>
              <a:t>No points given for</a:t>
            </a:r>
            <a:r>
              <a:rPr lang="en-US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History items (on the checklist SPs complete).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9901116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2">
  <a:themeElements>
    <a:clrScheme name="SIU Medicine">
      <a:dk1>
        <a:srgbClr val="000000"/>
      </a:dk1>
      <a:lt1>
        <a:srgbClr val="FFFFFF"/>
      </a:lt1>
      <a:dk2>
        <a:srgbClr val="68478D"/>
      </a:dk2>
      <a:lt2>
        <a:srgbClr val="FFFFFF"/>
      </a:lt2>
      <a:accent1>
        <a:srgbClr val="68478D"/>
      </a:accent1>
      <a:accent2>
        <a:srgbClr val="702082"/>
      </a:accent2>
      <a:accent3>
        <a:srgbClr val="4C4184"/>
      </a:accent3>
      <a:accent4>
        <a:srgbClr val="949CD0"/>
      </a:accent4>
      <a:accent5>
        <a:srgbClr val="926EBF"/>
      </a:accent5>
      <a:accent6>
        <a:srgbClr val="B884CB"/>
      </a:accent6>
      <a:hlink>
        <a:srgbClr val="68478D"/>
      </a:hlink>
      <a:folHlink>
        <a:srgbClr val="6D2077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IU_001_PPT_Template_Graphics_CG_120916" id="{0127B0F4-E2F0-A741-8EBB-81E5F25CD587}" vid="{17F57329-B092-1F41-AB4B-B49042532F6F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7869</TotalTime>
  <Words>935</Words>
  <Application>Microsoft Office PowerPoint</Application>
  <PresentationFormat>On-screen Show (4:3)</PresentationFormat>
  <Paragraphs>122</Paragraphs>
  <Slides>20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MS PGothic</vt:lpstr>
      <vt:lpstr>Arial</vt:lpstr>
      <vt:lpstr>Times</vt:lpstr>
      <vt:lpstr>Times New Roman</vt:lpstr>
      <vt:lpstr>Presentation2</vt:lpstr>
      <vt:lpstr>Summative Clinical Competency Exam  Class of 2024   February 28– March 17, 2023   </vt:lpstr>
      <vt:lpstr>General Instructions for SCCX</vt:lpstr>
      <vt:lpstr>Exam Composition</vt:lpstr>
      <vt:lpstr>Overview:  Behavior</vt:lpstr>
      <vt:lpstr>Overview:  Exam Room Logistics</vt:lpstr>
      <vt:lpstr>Overview:  SP Room reminders</vt:lpstr>
      <vt:lpstr>Overview:  Computer Lab Logistics</vt:lpstr>
      <vt:lpstr>How SCCX is Different…</vt:lpstr>
      <vt:lpstr>How SCCX is Different…</vt:lpstr>
      <vt:lpstr>Dx Justification</vt:lpstr>
      <vt:lpstr>DDx, findings &amp; dxJ</vt:lpstr>
      <vt:lpstr>Labs &amp; dx</vt:lpstr>
      <vt:lpstr>Problem list &amp; management</vt:lpstr>
      <vt:lpstr>Scoring:  How SCCX is different….</vt:lpstr>
      <vt:lpstr>Passing the SCCX</vt:lpstr>
      <vt:lpstr>Scoring Timeline</vt:lpstr>
      <vt:lpstr>If you do not pass….</vt:lpstr>
      <vt:lpstr>CCX Assessments Website http://www.siumed.edu/oec/ccx-assessments.html </vt:lpstr>
      <vt:lpstr>If you have questions: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Experiences Using  Computer-based Clinical Cases for Assessment at  SIU School of Medicine</dc:title>
  <dc:creator>Linda J. Morrison</dc:creator>
  <cp:lastModifiedBy>Mary Stryker Aiello</cp:lastModifiedBy>
  <cp:revision>437</cp:revision>
  <cp:lastPrinted>2020-02-18T20:45:32Z</cp:lastPrinted>
  <dcterms:created xsi:type="dcterms:W3CDTF">1999-10-22T10:59:16Z</dcterms:created>
  <dcterms:modified xsi:type="dcterms:W3CDTF">2023-02-24T16:53:11Z</dcterms:modified>
</cp:coreProperties>
</file>